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18"/>
  </p:notesMasterIdLst>
  <p:handoutMasterIdLst>
    <p:handoutMasterId r:id="rId19"/>
  </p:handoutMasterIdLst>
  <p:sldIdLst>
    <p:sldId id="265" r:id="rId2"/>
    <p:sldId id="324" r:id="rId3"/>
    <p:sldId id="284" r:id="rId4"/>
    <p:sldId id="322" r:id="rId5"/>
    <p:sldId id="332" r:id="rId6"/>
    <p:sldId id="327" r:id="rId7"/>
    <p:sldId id="333" r:id="rId8"/>
    <p:sldId id="316" r:id="rId9"/>
    <p:sldId id="334" r:id="rId10"/>
    <p:sldId id="328" r:id="rId11"/>
    <p:sldId id="335" r:id="rId12"/>
    <p:sldId id="326" r:id="rId13"/>
    <p:sldId id="329" r:id="rId14"/>
    <p:sldId id="331" r:id="rId15"/>
    <p:sldId id="330" r:id="rId16"/>
    <p:sldId id="263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63" autoAdjust="0"/>
    <p:restoredTop sz="94672" autoAdjust="0"/>
  </p:normalViewPr>
  <p:slideViewPr>
    <p:cSldViewPr snapToGrid="0" snapToObjects="1" showGuides="1">
      <p:cViewPr varScale="1">
        <p:scale>
          <a:sx n="106" d="100"/>
          <a:sy n="106" d="100"/>
        </p:scale>
        <p:origin x="840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3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92200" y="1816124"/>
            <a:ext cx="7959600" cy="1985475"/>
          </a:xfrm>
        </p:spPr>
        <p:txBody>
          <a:bodyPr>
            <a:no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Применение языков программирования в робототехнике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ROS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851029" cy="3504514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ROS как универсальный связующий каркас Экосистема ROS (</a:t>
            </a:r>
            <a:r>
              <a:rPr lang="ru-RU" sz="2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Robot</a:t>
            </a: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ru-RU" sz="2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Operating</a:t>
            </a: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System) стала мостом между разнородными компонентами робототехнических систем. Её архитектура позволяет, например, объединить C++-модуль управления мотором с </a:t>
            </a:r>
            <a:r>
              <a:rPr lang="ru-RU" sz="2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Pythonскриптом</a:t>
            </a: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для распознавания объектов через: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Ноды</a:t>
            </a: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— изолированные процессы (сбор данных с датчика, расчет траектории).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Топики — асинхронные каналы обмена сообщениями.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Сервисы — синхронные запросы (калибровка, экстренная остановка).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2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Пакеты — контейнеры с кодом и зависимостями.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BEE0D54F-6DAD-478F-AF1F-7D7101B2F0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3"/>
            <a:ext cx="4608513" cy="3656748"/>
          </a:xfrm>
        </p:spPr>
      </p:sp>
      <p:pic>
        <p:nvPicPr>
          <p:cNvPr id="7" name="Picture 229">
            <a:extLst>
              <a:ext uri="{FF2B5EF4-FFF2-40B4-BE49-F238E27FC236}">
                <a16:creationId xmlns:a16="http://schemas.microsoft.com/office/drawing/2014/main" id="{05136A33-6676-4FFA-B937-B89B32828F5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688" y="1404001"/>
            <a:ext cx="4608513" cy="2577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6FC4D7-CF7D-4D4B-97F7-D14F268D17BB}"/>
              </a:ext>
            </a:extLst>
          </p:cNvPr>
          <p:cNvSpPr txBox="1"/>
          <p:nvPr/>
        </p:nvSpPr>
        <p:spPr>
          <a:xfrm>
            <a:off x="457200" y="4620632"/>
            <a:ext cx="5140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 err="1">
                <a:latin typeface="Golos Text" panose="020B0503020202020204"/>
              </a:rPr>
              <a:t>AlexeyMerzlyakov</a:t>
            </a:r>
            <a:r>
              <a:rPr lang="ru-RU" sz="1200" i="1" dirty="0">
                <a:latin typeface="Golos Text" panose="020B0503020202020204"/>
              </a:rPr>
              <a:t> «ROS: стань </a:t>
            </a:r>
            <a:r>
              <a:rPr lang="ru-RU" sz="1200" i="1" dirty="0" err="1">
                <a:latin typeface="Golos Text" panose="020B0503020202020204"/>
              </a:rPr>
              <a:t>контрибьютором</a:t>
            </a:r>
            <a:r>
              <a:rPr lang="ru-RU" sz="1200" i="1" dirty="0">
                <a:latin typeface="Golos Text" panose="020B0503020202020204"/>
              </a:rPr>
              <a:t> самого большого Open </a:t>
            </a:r>
            <a:r>
              <a:rPr lang="en-US" sz="1200" i="1" dirty="0">
                <a:latin typeface="Golos Text" panose="020B0503020202020204"/>
              </a:rPr>
              <a:t>S</a:t>
            </a:r>
            <a:r>
              <a:rPr lang="ru-RU" sz="1200" i="1" dirty="0" err="1">
                <a:latin typeface="Golos Text" panose="020B0503020202020204"/>
              </a:rPr>
              <a:t>ource</a:t>
            </a:r>
            <a:r>
              <a:rPr lang="ru-RU" sz="1200" i="1" dirty="0">
                <a:latin typeface="Golos Text" panose="020B0503020202020204"/>
              </a:rPr>
              <a:t> проекта в робототехнике»</a:t>
            </a:r>
          </a:p>
        </p:txBody>
      </p:sp>
    </p:spTree>
    <p:extLst>
      <p:ext uri="{BB962C8B-B14F-4D97-AF65-F5344CB8AC3E}">
        <p14:creationId xmlns:p14="http://schemas.microsoft.com/office/powerpoint/2010/main" val="243545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Golos Text DemiBold" panose="020B0703020202020204"/>
                <a:ea typeface="Calibri" panose="020F0502020204030204" pitchFamily="34" charset="0"/>
              </a:rPr>
              <a:t>Кто этим занимается</a:t>
            </a:r>
            <a:r>
              <a:rPr lang="en-US" dirty="0">
                <a:latin typeface="Golos Text DemiBold" panose="020B0703020202020204"/>
                <a:ea typeface="Calibri" panose="020F0502020204030204" pitchFamily="34" charset="0"/>
              </a:rPr>
              <a:t>?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2DFD0FB-16E4-4318-B652-9CC05A28B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600" y="1211943"/>
            <a:ext cx="2437200" cy="3447143"/>
          </a:xfrm>
        </p:spPr>
        <p:txBody>
          <a:bodyPr/>
          <a:lstStyle/>
          <a:p>
            <a:r>
              <a:rPr lang="ru-RU" i="1" dirty="0"/>
              <a:t>Иван Игоревич Борисов</a:t>
            </a:r>
          </a:p>
          <a:p>
            <a:r>
              <a:rPr lang="ru-RU" dirty="0"/>
              <a:t>профессор (квалификационная категория "профессор практики"), факультет систем управления и робототехники.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5398BB63-E227-4649-9BC2-D8B42D195A09}"/>
              </a:ext>
            </a:extLst>
          </p:cNvPr>
          <p:cNvSpPr txBox="1">
            <a:spLocks/>
          </p:cNvSpPr>
          <p:nvPr/>
        </p:nvSpPr>
        <p:spPr>
          <a:xfrm>
            <a:off x="3070800" y="1203426"/>
            <a:ext cx="26352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Олег Игоревич Борисов</a:t>
            </a:r>
          </a:p>
          <a:p>
            <a:r>
              <a:rPr lang="ru-RU" dirty="0"/>
              <a:t>доцент (квалификационная категория "ординарный доцент"), факультет систем управления и робототехники.</a:t>
            </a:r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3EF71858-8CA6-4AED-85DD-663E61B7C903}"/>
              </a:ext>
            </a:extLst>
          </p:cNvPr>
          <p:cNvSpPr txBox="1">
            <a:spLocks/>
          </p:cNvSpPr>
          <p:nvPr/>
        </p:nvSpPr>
        <p:spPr>
          <a:xfrm>
            <a:off x="5760000" y="1203427"/>
            <a:ext cx="25632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 err="1"/>
              <a:t>Бжихатлов</a:t>
            </a:r>
            <a:r>
              <a:rPr lang="ru-RU" i="1" dirty="0"/>
              <a:t> Ислам </a:t>
            </a:r>
            <a:r>
              <a:rPr lang="ru-RU" i="1" dirty="0" err="1"/>
              <a:t>Асланович</a:t>
            </a:r>
            <a:endParaRPr lang="ru-RU" i="1" dirty="0"/>
          </a:p>
          <a:p>
            <a:r>
              <a:rPr lang="ru-RU" dirty="0"/>
              <a:t>доцент (квалификационная категория "ординарный доцент"), факультет систем управления и робототехники</a:t>
            </a:r>
          </a:p>
        </p:txBody>
      </p:sp>
      <p:pic>
        <p:nvPicPr>
          <p:cNvPr id="4098" name="Picture 2" descr="ITMO.Education">
            <a:extLst>
              <a:ext uri="{FF2B5EF4-FFF2-40B4-BE49-F238E27FC236}">
                <a16:creationId xmlns:a16="http://schemas.microsoft.com/office/drawing/2014/main" id="{E3BB5D34-4948-40D3-944F-72A851069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75" y="2643753"/>
            <a:ext cx="1961850" cy="196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TMO.Education">
            <a:extLst>
              <a:ext uri="{FF2B5EF4-FFF2-40B4-BE49-F238E27FC236}">
                <a16:creationId xmlns:a16="http://schemas.microsoft.com/office/drawing/2014/main" id="{2C91A265-ED05-4261-ADDA-A001F6F25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000" y="2642403"/>
            <a:ext cx="1963200" cy="196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TMO.Education">
            <a:extLst>
              <a:ext uri="{FF2B5EF4-FFF2-40B4-BE49-F238E27FC236}">
                <a16:creationId xmlns:a16="http://schemas.microsoft.com/office/drawing/2014/main" id="{F8E296C0-465E-448D-9FF4-6A7D6120E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800" y="2629129"/>
            <a:ext cx="1732800" cy="19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989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500" dirty="0">
                <a:effectLst/>
                <a:latin typeface="Golos Text" panose="020B0503020202020204"/>
                <a:ea typeface="Calibri" panose="020F0502020204030204" pitchFamily="34" charset="0"/>
              </a:rPr>
              <a:t>Сильные стороны ROS: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500" u="none" strike="noStrike" dirty="0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Масштабируемость под распределенные системы.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500" u="none" strike="noStrike" dirty="0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Нативные инструменты симуляции (</a:t>
            </a:r>
            <a:r>
              <a:rPr lang="ru-RU" sz="15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Gazebo</a:t>
            </a:r>
            <a:r>
              <a:rPr lang="ru-RU" sz="1500" u="none" strike="noStrike" dirty="0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) и визуализации (</a:t>
            </a:r>
            <a:r>
              <a:rPr lang="ru-RU" sz="1500" u="none" strike="noStrike" dirty="0" err="1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RViz</a:t>
            </a:r>
            <a:r>
              <a:rPr lang="ru-RU" sz="1500" u="none" strike="noStrike" dirty="0"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500" dirty="0">
                <a:effectLst/>
                <a:latin typeface="Golos Text" panose="020B0503020202020204"/>
                <a:ea typeface="Calibri" panose="020F0502020204030204" pitchFamily="34" charset="0"/>
              </a:rPr>
              <a:t>Совместимость с </a:t>
            </a:r>
            <a:r>
              <a:rPr lang="ru-RU" sz="1500" dirty="0" err="1">
                <a:effectLst/>
                <a:latin typeface="Golos Text" panose="020B0503020202020204"/>
                <a:ea typeface="Calibri" panose="020F0502020204030204" pitchFamily="34" charset="0"/>
              </a:rPr>
              <a:t>OpenCV</a:t>
            </a:r>
            <a:r>
              <a:rPr lang="ru-RU" sz="1500" dirty="0">
                <a:effectLst/>
                <a:latin typeface="Golos Text" panose="020B0503020202020204"/>
                <a:ea typeface="Calibri" panose="020F0502020204030204" pitchFamily="34" charset="0"/>
              </a:rPr>
              <a:t>, PCL и другими </a:t>
            </a:r>
            <a:r>
              <a:rPr lang="ru-RU" sz="1500" dirty="0" err="1">
                <a:effectLst/>
                <a:latin typeface="Golos Text" panose="020B0503020202020204"/>
                <a:ea typeface="Calibri" panose="020F0502020204030204" pitchFamily="34" charset="0"/>
              </a:rPr>
              <a:t>opensource</a:t>
            </a:r>
            <a:r>
              <a:rPr lang="ru-RU" sz="1500" dirty="0">
                <a:effectLst/>
                <a:latin typeface="Golos Text" panose="020B0503020202020204"/>
                <a:ea typeface="Calibri" panose="020F0502020204030204" pitchFamily="34" charset="0"/>
              </a:rPr>
              <a:t>-библиотеками.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endParaRPr lang="ru-RU" dirty="0">
              <a:latin typeface="Golos Text" panose="020B0503020202020204"/>
            </a:endParaRP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9714" y="1059323"/>
            <a:ext cx="3632201" cy="3570278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dirty="0">
                <a:latin typeface="Golos Text" panose="020B0503020202020204"/>
                <a:ea typeface="Calibri" panose="020F0502020204030204" pitchFamily="34" charset="0"/>
              </a:rPr>
              <a:t>Примеры интеграции</a:t>
            </a:r>
            <a:r>
              <a:rPr lang="en-US" dirty="0">
                <a:latin typeface="Golos Text" panose="020B0503020202020204"/>
                <a:ea typeface="Calibri" panose="020F0502020204030204" pitchFamily="34" charset="0"/>
              </a:rPr>
              <a:t>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dirty="0"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В системе координации дронов C++ отвечает за стабилизацию, а Python — за построение маршрутов.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dirty="0">
                <a:latin typeface="Golos Text" panose="020B0503020202020204"/>
                <a:ea typeface="Calibri" panose="020F0502020204030204" pitchFamily="34" charset="0"/>
              </a:rPr>
              <a:t>Российская платформа «</a:t>
            </a:r>
            <a:r>
              <a:rPr lang="ru-RU" dirty="0" err="1">
                <a:latin typeface="Golos Text" panose="020B0503020202020204"/>
                <a:ea typeface="Calibri" panose="020F0502020204030204" pitchFamily="34" charset="0"/>
              </a:rPr>
              <a:t>Сервосила</a:t>
            </a:r>
            <a:r>
              <a:rPr lang="ru-RU" dirty="0">
                <a:latin typeface="Golos Text" panose="020B0503020202020204"/>
                <a:ea typeface="Calibri" panose="020F0502020204030204" pitchFamily="34" charset="0"/>
              </a:rPr>
              <a:t>» использует ROS для синхронизации промышленных роботов.</a:t>
            </a:r>
            <a:endParaRPr lang="ru-RU" dirty="0">
              <a:latin typeface="Golos Text" panose="020B0503020202020204"/>
            </a:endParaRPr>
          </a:p>
          <a:p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32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en-US" dirty="0"/>
              <a:t>ROS</a:t>
            </a:r>
            <a:endParaRPr lang="ru-RU" dirty="0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A4FB6F4E-E6CF-45FF-B041-589564118784}"/>
              </a:ext>
            </a:extLst>
          </p:cNvPr>
          <p:cNvSpPr/>
          <p:nvPr/>
        </p:nvSpPr>
        <p:spPr>
          <a:xfrm>
            <a:off x="154030" y="863665"/>
            <a:ext cx="4475570" cy="2095535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Блок-схема: альтернативный процесс 8">
            <a:extLst>
              <a:ext uri="{FF2B5EF4-FFF2-40B4-BE49-F238E27FC236}">
                <a16:creationId xmlns:a16="http://schemas.microsoft.com/office/drawing/2014/main" id="{3148AFBF-A6D9-474F-B30E-BEEE181117E4}"/>
              </a:ext>
            </a:extLst>
          </p:cNvPr>
          <p:cNvSpPr/>
          <p:nvPr/>
        </p:nvSpPr>
        <p:spPr>
          <a:xfrm>
            <a:off x="360000" y="951722"/>
            <a:ext cx="4053600" cy="1842278"/>
          </a:xfrm>
          <a:prstGeom prst="flowChartAlternateProcess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ru-RU" sz="1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Сильные стороны ROS: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Масштабируемость под распределенные системы.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Нативные инструменты симуляции (</a:t>
            </a:r>
            <a:r>
              <a:rPr lang="ru-RU" sz="1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Gazebo</a:t>
            </a: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) и визуализации (</a:t>
            </a:r>
            <a:r>
              <a:rPr lang="ru-RU" sz="1400" u="none" strike="noStrike" dirty="0" err="1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RViz</a:t>
            </a: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1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Совместимость с </a:t>
            </a:r>
            <a:r>
              <a:rPr lang="ru-RU" sz="1400" dirty="0" err="1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OpenCV</a:t>
            </a:r>
            <a:r>
              <a:rPr lang="ru-RU" sz="1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, PCL и другими </a:t>
            </a:r>
            <a:r>
              <a:rPr lang="ru-RU" sz="1400" dirty="0" err="1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opensource</a:t>
            </a:r>
            <a:r>
              <a:rPr lang="ru-RU" sz="1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-библиотеками.</a:t>
            </a:r>
          </a:p>
        </p:txBody>
      </p:sp>
      <p:sp>
        <p:nvSpPr>
          <p:cNvPr id="10" name="Блок-схема: альтернативный процесс 9">
            <a:extLst>
              <a:ext uri="{FF2B5EF4-FFF2-40B4-BE49-F238E27FC236}">
                <a16:creationId xmlns:a16="http://schemas.microsoft.com/office/drawing/2014/main" id="{169F4925-6372-48B4-A689-DA83FC9CB43E}"/>
              </a:ext>
            </a:extLst>
          </p:cNvPr>
          <p:cNvSpPr/>
          <p:nvPr/>
        </p:nvSpPr>
        <p:spPr>
          <a:xfrm>
            <a:off x="172800" y="2882057"/>
            <a:ext cx="4456800" cy="2095534"/>
          </a:xfrm>
          <a:prstGeom prst="flowChartAlternateProcess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Блок-схема: альтернативный процесс 10">
            <a:extLst>
              <a:ext uri="{FF2B5EF4-FFF2-40B4-BE49-F238E27FC236}">
                <a16:creationId xmlns:a16="http://schemas.microsoft.com/office/drawing/2014/main" id="{A9D10084-EA3B-4473-8AC9-85CA7E813DB8}"/>
              </a:ext>
            </a:extLst>
          </p:cNvPr>
          <p:cNvSpPr/>
          <p:nvPr/>
        </p:nvSpPr>
        <p:spPr>
          <a:xfrm>
            <a:off x="360000" y="2959200"/>
            <a:ext cx="4053600" cy="1853192"/>
          </a:xfrm>
          <a:prstGeom prst="flowChartAlternateProcess">
            <a:avLst/>
          </a:prstGeom>
          <a:solidFill>
            <a:srgbClr val="9933FF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2EF46C-C0F0-4FCB-8F9C-009C14274C65}"/>
              </a:ext>
            </a:extLst>
          </p:cNvPr>
          <p:cNvSpPr txBox="1"/>
          <p:nvPr/>
        </p:nvSpPr>
        <p:spPr>
          <a:xfrm>
            <a:off x="476901" y="3082978"/>
            <a:ext cx="38773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Слабые места:</a:t>
            </a:r>
          </a:p>
          <a:p>
            <a:pPr marL="342900" indent="-342900">
              <a:buAutoNum type="arabicPeriod"/>
            </a:pP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Сложность первичной настройки среды.</a:t>
            </a:r>
          </a:p>
          <a:p>
            <a:pPr marL="342900" indent="-342900">
              <a:buAutoNum type="arabicPeriod"/>
            </a:pPr>
            <a:r>
              <a:rPr lang="ru-RU" sz="1400" u="none" strike="noStrike" dirty="0">
                <a:solidFill>
                  <a:schemeClr val="bg1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Ресурсоемкость при работе с большими массивами данных.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D10BE-64A1-4B3E-9E2C-C323EA5303FE}"/>
              </a:ext>
            </a:extLst>
          </p:cNvPr>
          <p:cNvSpPr txBox="1"/>
          <p:nvPr/>
        </p:nvSpPr>
        <p:spPr>
          <a:xfrm>
            <a:off x="320394" y="4748937"/>
            <a:ext cx="66518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i="1" dirty="0" err="1">
                <a:latin typeface="Golos Text" panose="020B0503020202020204"/>
              </a:rPr>
              <a:t>Лаврентев</a:t>
            </a:r>
            <a:r>
              <a:rPr lang="ru-RU" sz="1100" i="1" dirty="0">
                <a:latin typeface="Golos Text" panose="020B0503020202020204"/>
              </a:rPr>
              <a:t> Р.О. Маврин И.А. Сафин Р.Н. Магид Е.А. «Робот "</a:t>
            </a:r>
            <a:r>
              <a:rPr lang="ru-RU" sz="1100" i="1" dirty="0" err="1">
                <a:latin typeface="Golos Text" panose="020B0503020202020204"/>
              </a:rPr>
              <a:t>Сервосила</a:t>
            </a:r>
            <a:r>
              <a:rPr lang="ru-RU" sz="1100" i="1" dirty="0">
                <a:latin typeface="Golos Text" panose="020B0503020202020204"/>
              </a:rPr>
              <a:t> </a:t>
            </a:r>
          </a:p>
          <a:p>
            <a:r>
              <a:rPr lang="ru-RU" sz="1100" i="1" dirty="0">
                <a:latin typeface="Golos Text" panose="020B0503020202020204"/>
              </a:rPr>
              <a:t>Инженер": разработка сервера передачи видеопотока и интерфейса управления под фреймворк </a:t>
            </a:r>
            <a:r>
              <a:rPr lang="ru-RU" sz="1100" i="1" dirty="0" err="1">
                <a:latin typeface="Golos Text" panose="020B0503020202020204"/>
              </a:rPr>
              <a:t>ros</a:t>
            </a:r>
            <a:r>
              <a:rPr lang="ru-RU" sz="1100" i="1" dirty="0">
                <a:latin typeface="Golos Text" panose="020B0503020202020204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Golos Text DemiBold" panose="020B0703020202020204"/>
                <a:ea typeface="Calibri" panose="020F0502020204030204" pitchFamily="34" charset="0"/>
              </a:rPr>
              <a:t>Сравнительные характеристики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8136379-4423-4F4C-A291-A683A7AE47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577" r="3575"/>
          <a:stretch/>
        </p:blipFill>
        <p:spPr>
          <a:xfrm>
            <a:off x="413119" y="1618781"/>
            <a:ext cx="8317762" cy="235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77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Тренды и прогнозы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lvl="0" indent="-285750" algn="just" fontAlgn="base">
              <a:lnSpc>
                <a:spcPct val="103000"/>
              </a:lnSpc>
              <a:spcAft>
                <a:spcPts val="1555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DSL: Разработка узкоспециализированных языков (</a:t>
            </a:r>
            <a:r>
              <a:rPr lang="ru-RU" sz="16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Urbi</a:t>
            </a: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) для конкретных классов роботов.</a:t>
            </a:r>
          </a:p>
          <a:p>
            <a:pPr marL="285750" lvl="0" indent="-285750" algn="just" fontAlgn="base">
              <a:lnSpc>
                <a:spcPct val="110000"/>
              </a:lnSpc>
              <a:spcAft>
                <a:spcPts val="1495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ROS 2: Внедрение механизмов реального времени и </a:t>
            </a:r>
            <a:r>
              <a:rPr lang="ru-RU" sz="16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enhanced</a:t>
            </a: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-безопасности.</a:t>
            </a:r>
          </a:p>
          <a:p>
            <a:pPr marL="285750" lvl="0" indent="-285750" algn="just" fontAlgn="base">
              <a:lnSpc>
                <a:spcPct val="103000"/>
              </a:lnSpc>
              <a:spcAft>
                <a:spcPts val="1380"/>
              </a:spcAft>
              <a:buClr>
                <a:srgbClr val="000000"/>
              </a:buClr>
              <a:buSzPts val="1200"/>
              <a:buFont typeface="Arial" panose="020B0604020202020204" pitchFamily="34" charset="0"/>
              <a:buChar char="•"/>
            </a:pP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Симбиоз ИИ и ROS: Встраивание Python-моделей машинного обучения прямо в ROS-</a:t>
            </a:r>
            <a:r>
              <a:rPr lang="ru-RU" sz="1600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ноды</a:t>
            </a:r>
            <a:r>
              <a:rPr lang="ru-RU" sz="1600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mbria" panose="02040503050406030204" pitchFamily="18" charset="0"/>
                <a:cs typeface="Cambria" panose="02040503050406030204" pitchFamily="18" charset="0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52D139-4806-4F76-83C5-69D9523B3E37}"/>
              </a:ext>
            </a:extLst>
          </p:cNvPr>
          <p:cNvSpPr txBox="1"/>
          <p:nvPr/>
        </p:nvSpPr>
        <p:spPr>
          <a:xfrm>
            <a:off x="4701600" y="4375400"/>
            <a:ext cx="418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Yanlei</a:t>
            </a:r>
            <a:r>
              <a:rPr lang="en-US" sz="1200" i="1" dirty="0"/>
              <a:t> Ye, </a:t>
            </a:r>
            <a:r>
              <a:rPr lang="en-US" sz="1200" i="1" dirty="0" err="1"/>
              <a:t>Zhenguo</a:t>
            </a:r>
            <a:r>
              <a:rPr lang="en-US" sz="1200" i="1" dirty="0"/>
              <a:t> </a:t>
            </a:r>
            <a:r>
              <a:rPr lang="en-US" sz="1200" i="1" dirty="0" err="1"/>
              <a:t>Nie</a:t>
            </a:r>
            <a:r>
              <a:rPr lang="en-US" sz="1200" i="1" dirty="0"/>
              <a:t>, </a:t>
            </a:r>
            <a:r>
              <a:rPr lang="en-US" sz="1200" i="1" dirty="0" err="1"/>
              <a:t>Xinjun</a:t>
            </a:r>
            <a:r>
              <a:rPr lang="en-US" sz="1200" i="1" dirty="0"/>
              <a:t> Liu, </a:t>
            </a:r>
            <a:r>
              <a:rPr lang="en-US" sz="1200" i="1" dirty="0" err="1"/>
              <a:t>Fugui</a:t>
            </a:r>
            <a:r>
              <a:rPr lang="en-US" sz="1200" i="1" dirty="0"/>
              <a:t> </a:t>
            </a:r>
            <a:r>
              <a:rPr lang="en-US" sz="1200" i="1" dirty="0" err="1"/>
              <a:t>Xie</a:t>
            </a:r>
            <a:r>
              <a:rPr lang="en-US" sz="1200" i="1" dirty="0"/>
              <a:t>, </a:t>
            </a:r>
            <a:r>
              <a:rPr lang="en-US" sz="1200" i="1" dirty="0" err="1"/>
              <a:t>Zihao</a:t>
            </a:r>
            <a:r>
              <a:rPr lang="en-US" sz="1200" i="1" dirty="0"/>
              <a:t> Li Peng Li </a:t>
            </a:r>
            <a:r>
              <a:rPr lang="ru-RU" sz="1200" i="1" dirty="0"/>
              <a:t>«</a:t>
            </a:r>
            <a:r>
              <a:rPr lang="en-US" sz="1200" i="1" dirty="0"/>
              <a:t>ROS2 Real time Performance Optimization and Evaluation</a:t>
            </a:r>
            <a:r>
              <a:rPr lang="ru-RU" sz="1200" i="1" dirty="0"/>
              <a:t>»</a:t>
            </a:r>
            <a:endParaRPr lang="ru-RU" sz="1200" i="1" dirty="0"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8294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ru-RU" sz="1800" dirty="0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Выбор языка в робототехнике диктуется этапом проекта: C++ — для «железного» ядра, Python — для алгоритмических экспериментов, MATLAB — для виртуальных тестов. ROS устраняет барьеры между языками, выступая универсальным интегратором. Эволюция ROS 2 и DSL усилит тренд на создание адаптивных автономных систем, сочетающих скорость, гибкость и точность.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Итоги</a:t>
            </a:r>
          </a:p>
        </p:txBody>
      </p:sp>
    </p:spTree>
    <p:extLst>
      <p:ext uri="{BB962C8B-B14F-4D97-AF65-F5344CB8AC3E}">
        <p14:creationId xmlns:p14="http://schemas.microsoft.com/office/powerpoint/2010/main" val="268477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215000" y="302400"/>
            <a:ext cx="8751600" cy="905387"/>
          </a:xfrm>
        </p:spPr>
        <p:txBody>
          <a:bodyPr>
            <a:noAutofit/>
          </a:bodyPr>
          <a:lstStyle/>
          <a:p>
            <a:pPr algn="ctr"/>
            <a:r>
              <a:rPr lang="ru-RU" dirty="0"/>
              <a:t>ЕСЛИ ОСТАЛИСЬ ВОПРОСЫ…</a:t>
            </a:r>
            <a:endParaRPr lang="en-US" dirty="0"/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B781201F-2D00-4B35-BB8D-5356DB88015B}"/>
              </a:ext>
            </a:extLst>
          </p:cNvPr>
          <p:cNvSpPr/>
          <p:nvPr/>
        </p:nvSpPr>
        <p:spPr>
          <a:xfrm>
            <a:off x="946800" y="1336976"/>
            <a:ext cx="7250400" cy="3141424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81A72C8-16A2-4E60-AABC-B810BD2CC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23" r="6853"/>
          <a:stretch/>
        </p:blipFill>
        <p:spPr>
          <a:xfrm>
            <a:off x="3488400" y="1441870"/>
            <a:ext cx="2167200" cy="282323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229CB3A-89C6-4009-AC53-CACC1B13F5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93" t="3337" r="7763"/>
          <a:stretch/>
        </p:blipFill>
        <p:spPr>
          <a:xfrm>
            <a:off x="5728442" y="1496073"/>
            <a:ext cx="2215244" cy="279197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33131E-AB16-4C00-A55E-DDDB6B626D6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29" r="7584"/>
          <a:stretch/>
        </p:blipFill>
        <p:spPr>
          <a:xfrm>
            <a:off x="1175518" y="1441870"/>
            <a:ext cx="2184817" cy="284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u-RU" b="1" dirty="0"/>
              <a:t>Создание робота </a:t>
            </a:r>
            <a:r>
              <a:rPr lang="ru-RU" dirty="0"/>
              <a:t>— это всегда компромисс между "железом« и софтом. Мы можем собрать идеальную механическую конструкцию, но без грамотного ПО она останется просто дорогой грудой металла. </a:t>
            </a:r>
          </a:p>
          <a:p>
            <a:r>
              <a:rPr lang="ru-RU" dirty="0"/>
              <a:t>Есть разные языки программирования и системы обеспечения роботов. C++ для прямого управления аппаратурой. Python в контексте машинного обучения и экспериментальных разработок. Функционал MATLAB/</a:t>
            </a:r>
            <a:r>
              <a:rPr lang="ru-RU" dirty="0" err="1"/>
              <a:t>Simulink</a:t>
            </a:r>
            <a:r>
              <a:rPr lang="ru-RU" dirty="0"/>
              <a:t> при проектировании виртуальных моделей. Совмещение языков в рамках экосистемы ROS.</a:t>
            </a:r>
          </a:p>
          <a:p>
            <a:r>
              <a:rPr lang="ru-RU" dirty="0"/>
              <a:t>Исследование и разработка в области применения языков программирования в робототехнике имеют большое значение для будущего интеллектуальных и автономных систем. Понимание и освоение соответствующих языков программирования является ключом к созданию надежных, эффективных и передовых решений в этой области.</a:t>
            </a: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00035"/>
            <a:ext cx="6824382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Почему софт решает все?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ru-RU" sz="1600" dirty="0"/>
              <a:t>Управление – даже простейшему роботу-манипулятору нужны алгоритмы, предсказывающие траекторию движения с точностью до миллиметра.</a:t>
            </a:r>
          </a:p>
          <a:p>
            <a:pPr marL="342900" indent="-342900">
              <a:buAutoNum type="arabicPeriod"/>
            </a:pPr>
            <a:r>
              <a:rPr lang="ru-RU" sz="1600" dirty="0"/>
              <a:t>Обратная связь – без корректной обработки данных с датчиков робот просто не понимает, что происходит вокруг.</a:t>
            </a:r>
          </a:p>
          <a:p>
            <a:pPr marL="342900" indent="-342900">
              <a:buAutoNum type="arabicPeriod"/>
            </a:pPr>
            <a:r>
              <a:rPr lang="ru-RU" sz="1600" dirty="0"/>
              <a:t>Интеграция– современные системы объединяют десятки компонентов, которые должны работать как единый организм C++ для прямого управления аппаратурой. Python в контексте машинного обучения и экспериментальных разработок. Функционал MATLAB/</a:t>
            </a:r>
            <a:r>
              <a:rPr lang="ru-RU" sz="1600" dirty="0" err="1"/>
              <a:t>Simulink</a:t>
            </a:r>
            <a:r>
              <a:rPr lang="ru-RU" sz="1600" dirty="0"/>
              <a:t> при проектировании виртуальных моделей. Совмещение языков в рамках экосистемы ROS.</a:t>
            </a:r>
            <a:endParaRPr lang="ru-RU" sz="1600" b="0" i="0" dirty="0">
              <a:solidFill>
                <a:srgbClr val="2C2D2E"/>
              </a:solidFill>
              <a:effectLst/>
              <a:latin typeface="Golos Text" panose="020B0503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8000" y="1614823"/>
            <a:ext cx="3635830" cy="1833977"/>
          </a:xfrm>
        </p:spPr>
        <p:txBody>
          <a:bodyPr>
            <a:normAutofit lnSpcReduction="10000"/>
          </a:bodyPr>
          <a:lstStyle/>
          <a:p>
            <a:r>
              <a:rPr lang="ru-RU" sz="1400" dirty="0"/>
              <a:t>Скорость и контроль «железа». Несмотря на рост альтернатив, C++ сохраняет статус базового инструмента для систем, где критичны скорость отклика и доступ к «голому» железу. Кейсы вроде промышленных манипуляторов </a:t>
            </a:r>
            <a:r>
              <a:rPr lang="ru-RU" sz="1400" dirty="0" err="1"/>
              <a:t>Fanuc</a:t>
            </a:r>
            <a:r>
              <a:rPr lang="ru-RU" sz="1400" dirty="0"/>
              <a:t> или KUKA демонстрируют: программы на C++ обеспечивают точное управление сервоприводами и координацию движений.</a:t>
            </a:r>
          </a:p>
          <a:p>
            <a:endParaRPr lang="ru-RU" sz="1400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C++</a:t>
            </a:r>
            <a:endParaRPr lang="ru-RU" b="1" dirty="0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положения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00171" y="2903486"/>
            <a:ext cx="3635830" cy="1833977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AutoNum type="arabicParenR"/>
            </a:pPr>
            <a:r>
              <a:rPr lang="ru-RU" sz="2000" dirty="0"/>
              <a:t>Минимизация задержек в режиме реального времени. </a:t>
            </a:r>
          </a:p>
          <a:p>
            <a:pPr marL="457200" indent="-457200">
              <a:buAutoNum type="arabicParenR"/>
            </a:pPr>
            <a:r>
              <a:rPr lang="ru-RU" sz="2000" dirty="0"/>
              <a:t>Параллельная обработка данных через многопоточность.</a:t>
            </a:r>
          </a:p>
          <a:p>
            <a:pPr marL="457200" indent="-457200">
              <a:buAutoNum type="arabicParenR"/>
            </a:pPr>
            <a:r>
              <a:rPr lang="ru-RU" sz="2000" dirty="0"/>
              <a:t>Совместимость с низкоуровневыми библиотеками (</a:t>
            </a:r>
            <a:r>
              <a:rPr lang="ru-RU" sz="2000" dirty="0" err="1"/>
              <a:t>Eigen</a:t>
            </a:r>
            <a:r>
              <a:rPr lang="ru-RU" sz="2000" dirty="0"/>
              <a:t>, </a:t>
            </a:r>
            <a:r>
              <a:rPr lang="ru-RU" sz="2000" dirty="0" err="1"/>
              <a:t>OpenCV</a:t>
            </a:r>
            <a:r>
              <a:rPr lang="ru-RU" sz="2000" dirty="0"/>
              <a:t>). </a:t>
            </a:r>
          </a:p>
          <a:p>
            <a:pPr marL="457200" indent="-457200">
              <a:buAutoNum type="arabicParenR"/>
            </a:pPr>
            <a:r>
              <a:rPr lang="ru-RU" sz="2000" dirty="0"/>
              <a:t>Обратная сторона — высокая пороговая сложность для новичков и трудоемкая от </a:t>
            </a:r>
            <a:r>
              <a:rPr lang="ru-RU" sz="2000" dirty="0" err="1"/>
              <a:t>ладка</a:t>
            </a:r>
            <a:r>
              <a:rPr lang="ru-RU" sz="2000" dirty="0"/>
              <a:t>, что замедляет исследовательские итерации.</a:t>
            </a:r>
            <a:endParaRPr lang="ru-RU" sz="1400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ru-RU" b="1" dirty="0"/>
              <a:t>Сильные стороны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6375B5-5A6D-40AD-9A8E-9BAC7AE19BCC}"/>
              </a:ext>
            </a:extLst>
          </p:cNvPr>
          <p:cNvSpPr txBox="1"/>
          <p:nvPr/>
        </p:nvSpPr>
        <p:spPr>
          <a:xfrm>
            <a:off x="3988486" y="4828386"/>
            <a:ext cx="56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err="1">
                <a:solidFill>
                  <a:schemeClr val="bg1"/>
                </a:solidFill>
                <a:latin typeface="Golos Text" panose="020B0503020202020204"/>
              </a:rPr>
              <a:t>Кокоурова</a:t>
            </a:r>
            <a:r>
              <a:rPr lang="ru-RU" sz="1400" i="1" dirty="0">
                <a:solidFill>
                  <a:schemeClr val="bg1"/>
                </a:solidFill>
                <a:latin typeface="Golos Text" panose="020B0503020202020204"/>
              </a:rPr>
              <a:t> М. «Как написать программу для робота?»</a:t>
            </a:r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Golos Text DemiBold" panose="020B0703020202020204"/>
                <a:ea typeface="Calibri" panose="020F0502020204030204" pitchFamily="34" charset="0"/>
              </a:rPr>
              <a:t>Кто этим занимается</a:t>
            </a:r>
            <a:r>
              <a:rPr lang="en-US" dirty="0">
                <a:latin typeface="Golos Text DemiBold" panose="020B0703020202020204"/>
                <a:ea typeface="Calibri" panose="020F0502020204030204" pitchFamily="34" charset="0"/>
              </a:rPr>
              <a:t>?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2DFD0FB-16E4-4318-B652-9CC05A28B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3236400" cy="3447143"/>
          </a:xfrm>
        </p:spPr>
        <p:txBody>
          <a:bodyPr/>
          <a:lstStyle/>
          <a:p>
            <a:r>
              <a:rPr lang="ru-RU" i="1" dirty="0"/>
              <a:t>Маслов Иван Дмитриевич </a:t>
            </a:r>
            <a:r>
              <a:rPr lang="ru-RU" dirty="0"/>
              <a:t>преподаватель (квалификационная категория "преподаватель практики"), физический факультет.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5398BB63-E227-4649-9BC2-D8B42D195A09}"/>
              </a:ext>
            </a:extLst>
          </p:cNvPr>
          <p:cNvSpPr txBox="1">
            <a:spLocks/>
          </p:cNvSpPr>
          <p:nvPr/>
        </p:nvSpPr>
        <p:spPr>
          <a:xfrm>
            <a:off x="4572000" y="1211942"/>
            <a:ext cx="32364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Лев </a:t>
            </a:r>
            <a:r>
              <a:rPr lang="ru-RU" i="1" dirty="0" err="1"/>
              <a:t>Довжик</a:t>
            </a:r>
            <a:r>
              <a:rPr lang="ru-RU" i="1" dirty="0"/>
              <a:t> </a:t>
            </a:r>
          </a:p>
          <a:p>
            <a:r>
              <a:rPr lang="ru-RU" dirty="0"/>
              <a:t>старший программист - разработчик ВКонтакте </a:t>
            </a:r>
          </a:p>
          <a:p>
            <a:r>
              <a:rPr lang="ru-RU" dirty="0"/>
              <a:t>Курсы: C++, продвинутый C++.</a:t>
            </a:r>
          </a:p>
        </p:txBody>
      </p:sp>
      <p:pic>
        <p:nvPicPr>
          <p:cNvPr id="1026" name="Picture 2" descr="Иван Дмитриевич Маслов | Новый физтех. Университет ИТМО">
            <a:extLst>
              <a:ext uri="{FF2B5EF4-FFF2-40B4-BE49-F238E27FC236}">
                <a16:creationId xmlns:a16="http://schemas.microsoft.com/office/drawing/2014/main" id="{3BEE9DF3-E330-402B-805F-2463E0CE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00" y="2246400"/>
            <a:ext cx="2367000" cy="23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Лев Довжик | ВКонтакте">
            <a:extLst>
              <a:ext uri="{FF2B5EF4-FFF2-40B4-BE49-F238E27FC236}">
                <a16:creationId xmlns:a16="http://schemas.microsoft.com/office/drawing/2014/main" id="{CDA39C4C-EFC8-40CB-93C8-FCDB0A56E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00" y="2286900"/>
            <a:ext cx="2354400" cy="23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650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76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Python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851029" cy="35045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ru-RU" dirty="0">
                <a:solidFill>
                  <a:srgbClr val="000000"/>
                </a:solidFill>
                <a:latin typeface="Golos Text" panose="020B0503020202020204"/>
                <a:ea typeface="Calibri" panose="020F0502020204030204" pitchFamily="34" charset="0"/>
              </a:rPr>
              <a:t>Г</a:t>
            </a:r>
            <a:r>
              <a:rPr lang="ru-RU" dirty="0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ибкость вместо скорости Минималистичный синтаксис Python сделал его фаворитом в задачах, где приоритет — быстрая проверка гипотез. Например, в TurtleBot3 скрипты на Python обрабатывают </a:t>
            </a:r>
            <a:r>
              <a:rPr lang="ru-RU" dirty="0" err="1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лидарные</a:t>
            </a:r>
            <a:r>
              <a:rPr lang="ru-RU" dirty="0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 данные и строят маршруты.</a:t>
            </a:r>
          </a:p>
          <a:p>
            <a:pPr>
              <a:spcBef>
                <a:spcPts val="0"/>
              </a:spcBef>
            </a:pPr>
            <a:r>
              <a:rPr lang="ru-RU" dirty="0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Преимущества:</a:t>
            </a:r>
          </a:p>
          <a:p>
            <a:pPr marL="342900" lvl="0" indent="-342900" fontAlgn="base">
              <a:spcBef>
                <a:spcPts val="0"/>
              </a:spcBef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Мгновенное развертывание прототипов.</a:t>
            </a:r>
          </a:p>
          <a:p>
            <a:pPr marL="342900" lvl="0" indent="-342900" fontAlgn="base">
              <a:spcBef>
                <a:spcPts val="0"/>
              </a:spcBef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Готовые решения для ИИ (</a:t>
            </a:r>
            <a:r>
              <a:rPr lang="ru-RU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TensorFlow</a:t>
            </a: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342900" lvl="0" indent="-342900" fontAlgn="base">
              <a:spcBef>
                <a:spcPts val="0"/>
              </a:spcBef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Интерфейс </a:t>
            </a:r>
            <a:r>
              <a:rPr lang="ru-RU" u="none" strike="noStrike" dirty="0" err="1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rclpy</a:t>
            </a:r>
            <a:r>
              <a:rPr lang="ru-RU" u="none" strike="noStrike" dirty="0"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Golos Text" panose="020B0503020202020204"/>
                <a:ea typeface="Calibri" panose="020F0502020204030204" pitchFamily="34" charset="0"/>
                <a:cs typeface="Calibri" panose="020F0502020204030204" pitchFamily="34" charset="0"/>
              </a:rPr>
              <a:t> для интеграции с ROS2. </a:t>
            </a:r>
          </a:p>
          <a:p>
            <a:pPr marL="342900" lvl="0" indent="-342900" fontAlgn="base">
              <a:spcBef>
                <a:spcPts val="0"/>
              </a:spcBef>
              <a:buClr>
                <a:srgbClr val="000000"/>
              </a:buClr>
              <a:buSzPts val="1200"/>
              <a:buFont typeface="+mj-lt"/>
              <a:buAutoNum type="arabicParenR"/>
            </a:pPr>
            <a:r>
              <a:rPr lang="ru-RU" dirty="0">
                <a:solidFill>
                  <a:srgbClr val="000000"/>
                </a:solidFill>
                <a:effectLst/>
                <a:latin typeface="Golos Text" panose="020B0503020202020204"/>
                <a:ea typeface="Calibri" panose="020F0502020204030204" pitchFamily="34" charset="0"/>
              </a:rPr>
              <a:t>Цена простоты — просадки производительности при работе с потоками в реальном времени, что часто требует переписывания ядра на C++.</a:t>
            </a:r>
            <a:endParaRPr lang="ru-RU" dirty="0">
              <a:latin typeface="Golos Text" panose="020B0503020202020204"/>
            </a:endParaRPr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C8E3C10E-8AF7-4265-9BA6-0F0F1D7C1E4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9" name="Picture 74">
            <a:extLst>
              <a:ext uri="{FF2B5EF4-FFF2-40B4-BE49-F238E27FC236}">
                <a16:creationId xmlns:a16="http://schemas.microsoft.com/office/drawing/2014/main" id="{183A8A2F-8DC0-4F52-A7EB-440AC92B4B4A}"/>
              </a:ext>
            </a:extLst>
          </p:cNvPr>
          <p:cNvPicPr/>
          <p:nvPr/>
        </p:nvPicPr>
        <p:blipFill rotWithShape="1">
          <a:blip r:embed="rId2"/>
          <a:srcRect r="36531"/>
          <a:stretch/>
        </p:blipFill>
        <p:spPr>
          <a:xfrm>
            <a:off x="457199" y="1406207"/>
            <a:ext cx="4608513" cy="28777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FA7C56-10DF-47B0-A4BB-326D96C586C4}"/>
              </a:ext>
            </a:extLst>
          </p:cNvPr>
          <p:cNvSpPr txBox="1"/>
          <p:nvPr/>
        </p:nvSpPr>
        <p:spPr>
          <a:xfrm>
            <a:off x="3603171" y="4779007"/>
            <a:ext cx="565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err="1">
                <a:latin typeface="Golos Text" panose="020B0503020202020204"/>
              </a:rPr>
              <a:t>Габов</a:t>
            </a:r>
            <a:r>
              <a:rPr lang="ru-RU" sz="1400" i="1" dirty="0">
                <a:latin typeface="Golos Text" panose="020B0503020202020204"/>
              </a:rPr>
              <a:t> А.Е. «Инструменты для обработки данных </a:t>
            </a:r>
            <a:r>
              <a:rPr lang="ru-RU" sz="1400" i="1" dirty="0" err="1">
                <a:latin typeface="Golos Text" panose="020B0503020202020204"/>
              </a:rPr>
              <a:t>лидарной</a:t>
            </a:r>
            <a:r>
              <a:rPr lang="ru-RU" sz="1400" i="1" dirty="0">
                <a:latin typeface="Golos Text" panose="020B0503020202020204"/>
              </a:rPr>
              <a:t> съёмки»</a:t>
            </a:r>
          </a:p>
        </p:txBody>
      </p:sp>
    </p:spTree>
    <p:extLst>
      <p:ext uri="{BB962C8B-B14F-4D97-AF65-F5344CB8AC3E}">
        <p14:creationId xmlns:p14="http://schemas.microsoft.com/office/powerpoint/2010/main" val="215273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Golos Text DemiBold" panose="020B0703020202020204"/>
                <a:ea typeface="Calibri" panose="020F0502020204030204" pitchFamily="34" charset="0"/>
              </a:rPr>
              <a:t>Кто этим занимается</a:t>
            </a:r>
            <a:r>
              <a:rPr lang="en-US" dirty="0">
                <a:latin typeface="Golos Text DemiBold" panose="020B0703020202020204"/>
                <a:ea typeface="Calibri" panose="020F0502020204030204" pitchFamily="34" charset="0"/>
              </a:rPr>
              <a:t>?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2DFD0FB-16E4-4318-B652-9CC05A28B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600" y="1211943"/>
            <a:ext cx="2437200" cy="3447143"/>
          </a:xfrm>
        </p:spPr>
        <p:txBody>
          <a:bodyPr/>
          <a:lstStyle/>
          <a:p>
            <a:r>
              <a:rPr lang="ru-RU" i="1" dirty="0"/>
              <a:t>Афанасьев Максим Яковлевич</a:t>
            </a:r>
          </a:p>
          <a:p>
            <a:r>
              <a:rPr lang="ru-RU" dirty="0"/>
              <a:t>доцент (квалификационная категория "ординарный доцент"), факультет систем управления и робототехники.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5398BB63-E227-4649-9BC2-D8B42D195A09}"/>
              </a:ext>
            </a:extLst>
          </p:cNvPr>
          <p:cNvSpPr txBox="1">
            <a:spLocks/>
          </p:cNvSpPr>
          <p:nvPr/>
        </p:nvSpPr>
        <p:spPr>
          <a:xfrm>
            <a:off x="3070800" y="1203426"/>
            <a:ext cx="26352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Крылова Анастасия Андреевна </a:t>
            </a:r>
          </a:p>
          <a:p>
            <a:r>
              <a:rPr lang="ru-RU" dirty="0"/>
              <a:t>преподаватель (квалификационная категория "преподаватель"), факультет систем управления и робототехники.</a:t>
            </a:r>
          </a:p>
        </p:txBody>
      </p:sp>
      <p:sp>
        <p:nvSpPr>
          <p:cNvPr id="7" name="Объект 4">
            <a:extLst>
              <a:ext uri="{FF2B5EF4-FFF2-40B4-BE49-F238E27FC236}">
                <a16:creationId xmlns:a16="http://schemas.microsoft.com/office/drawing/2014/main" id="{3EF71858-8CA6-4AED-85DD-663E61B7C903}"/>
              </a:ext>
            </a:extLst>
          </p:cNvPr>
          <p:cNvSpPr txBox="1">
            <a:spLocks/>
          </p:cNvSpPr>
          <p:nvPr/>
        </p:nvSpPr>
        <p:spPr>
          <a:xfrm>
            <a:off x="5760000" y="1203427"/>
            <a:ext cx="25632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Шорохов Сергей Александрович </a:t>
            </a:r>
          </a:p>
          <a:p>
            <a:r>
              <a:rPr lang="ru-RU" dirty="0"/>
              <a:t>ассистент (квалификационная категория "ассистент"), факультет систем управления и робототехники.</a:t>
            </a:r>
          </a:p>
        </p:txBody>
      </p:sp>
      <p:pic>
        <p:nvPicPr>
          <p:cNvPr id="2050" name="Picture 2" descr="ITMO.Education">
            <a:extLst>
              <a:ext uri="{FF2B5EF4-FFF2-40B4-BE49-F238E27FC236}">
                <a16:creationId xmlns:a16="http://schemas.microsoft.com/office/drawing/2014/main" id="{3BED6474-2BBD-4005-9B99-1BE1210FA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00" y="2747441"/>
            <a:ext cx="1897200" cy="190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TMO.Education">
            <a:extLst>
              <a:ext uri="{FF2B5EF4-FFF2-40B4-BE49-F238E27FC236}">
                <a16:creationId xmlns:a16="http://schemas.microsoft.com/office/drawing/2014/main" id="{DDE18826-21FC-4B26-9984-1B4861FE1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01" y="2747441"/>
            <a:ext cx="1609200" cy="19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TMO.Education">
            <a:extLst>
              <a:ext uri="{FF2B5EF4-FFF2-40B4-BE49-F238E27FC236}">
                <a16:creationId xmlns:a16="http://schemas.microsoft.com/office/drawing/2014/main" id="{5BBE6669-4A11-42BF-A86A-93BAAE5FD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547" y="2720301"/>
            <a:ext cx="1502886" cy="193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445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035"/>
            <a:ext cx="6291943" cy="527284"/>
          </a:xfrm>
        </p:spPr>
        <p:txBody>
          <a:bodyPr>
            <a:normAutofit fontScale="90000"/>
          </a:bodyPr>
          <a:lstStyle/>
          <a:p>
            <a:r>
              <a:rPr lang="ru-RU" dirty="0"/>
              <a:t>MATLAB/</a:t>
            </a:r>
            <a:r>
              <a:rPr lang="ru-RU" dirty="0" err="1"/>
              <a:t>Simulink</a:t>
            </a:r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8171" y="1153886"/>
            <a:ext cx="2851029" cy="3504514"/>
          </a:xfrm>
        </p:spPr>
        <p:txBody>
          <a:bodyPr/>
          <a:lstStyle/>
          <a:p>
            <a:r>
              <a:rPr lang="ru-RU" dirty="0"/>
              <a:t>Виртуальные полигоны MATLAB доминирует в нише цифровых двойников — от симуляции динамики манипулятора UR5 до тонкой настройки ПИД-регуляторов.</a:t>
            </a:r>
          </a:p>
          <a:p>
            <a:r>
              <a:rPr lang="ru-RU" dirty="0"/>
              <a:t>Козыри платформы: </a:t>
            </a:r>
          </a:p>
          <a:p>
            <a:pPr marL="228600" indent="-228600">
              <a:buAutoNum type="arabicParenR"/>
            </a:pPr>
            <a:r>
              <a:rPr lang="ru-RU" dirty="0"/>
              <a:t>Шаблонные блоки для проектирования систем управления. </a:t>
            </a:r>
          </a:p>
          <a:p>
            <a:pPr marL="228600" indent="-228600">
              <a:buAutoNum type="arabicParenR"/>
            </a:pPr>
            <a:r>
              <a:rPr lang="ru-RU" dirty="0"/>
              <a:t>Конвертация моделей в код для микроконтроллеров.</a:t>
            </a:r>
          </a:p>
          <a:p>
            <a:pPr marL="228600" indent="-228600">
              <a:buAutoNum type="arabicParenR"/>
            </a:pPr>
            <a:r>
              <a:rPr lang="ru-RU" dirty="0"/>
              <a:t>Инструменты визуализации процессов. </a:t>
            </a:r>
          </a:p>
          <a:p>
            <a:pPr marL="228600" indent="-228600">
              <a:buAutoNum type="arabicParenR"/>
            </a:pPr>
            <a:r>
              <a:rPr lang="ru-RU" dirty="0"/>
              <a:t>Главный барьер — привязка к дорогостоящим лицензиям и закрытым алгоритмам.</a:t>
            </a:r>
          </a:p>
        </p:txBody>
      </p:sp>
      <p:pic>
        <p:nvPicPr>
          <p:cNvPr id="8" name="Picture 112">
            <a:extLst>
              <a:ext uri="{FF2B5EF4-FFF2-40B4-BE49-F238E27FC236}">
                <a16:creationId xmlns:a16="http://schemas.microsoft.com/office/drawing/2014/main" id="{585AB385-8CD8-498F-BABE-2280602BECBE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>
          <a:blip r:embed="rId2"/>
          <a:srcRect l="4615" r="4615"/>
          <a:stretch>
            <a:fillRect/>
          </a:stretch>
        </p:blipFill>
        <p:spPr>
          <a:xfrm>
            <a:off x="457200" y="811885"/>
            <a:ext cx="4608513" cy="3842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B2A6D1-2CFD-4C2C-95A3-6EF985B745C0}"/>
              </a:ext>
            </a:extLst>
          </p:cNvPr>
          <p:cNvSpPr txBox="1"/>
          <p:nvPr/>
        </p:nvSpPr>
        <p:spPr>
          <a:xfrm>
            <a:off x="402440" y="4680686"/>
            <a:ext cx="5009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i="1" dirty="0">
                <a:latin typeface="Golos Text" panose="020B0503020202020204"/>
              </a:rPr>
              <a:t>Кубриков М.В. «Цифровой двойник в системе внешнего адаптивного управления роботами-манипуляторами»</a:t>
            </a:r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200" dirty="0">
                <a:effectLst/>
                <a:latin typeface="Golos Text DemiBold" panose="020B0703020202020204"/>
                <a:ea typeface="Calibri" panose="020F0502020204030204" pitchFamily="34" charset="0"/>
              </a:rPr>
              <a:t>Кто этим занимается</a:t>
            </a:r>
            <a:r>
              <a:rPr lang="en-US" dirty="0">
                <a:latin typeface="Golos Text DemiBold" panose="020B0703020202020204"/>
                <a:ea typeface="Calibri" panose="020F0502020204030204" pitchFamily="34" charset="0"/>
              </a:rPr>
              <a:t>?</a:t>
            </a:r>
            <a:endParaRPr lang="ru-RU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62DFD0FB-16E4-4318-B652-9CC05A28B1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1943"/>
            <a:ext cx="3236400" cy="3447143"/>
          </a:xfrm>
        </p:spPr>
        <p:txBody>
          <a:bodyPr/>
          <a:lstStyle/>
          <a:p>
            <a:r>
              <a:rPr lang="ru-RU" i="1" dirty="0" err="1"/>
              <a:t>Шаветов</a:t>
            </a:r>
            <a:r>
              <a:rPr lang="ru-RU" i="1" dirty="0"/>
              <a:t> Сергей Васильевич</a:t>
            </a:r>
          </a:p>
          <a:p>
            <a:r>
              <a:rPr lang="ru-RU" dirty="0"/>
              <a:t>Доцент, заместитель декана, ведущий научный сотрудник факультета систем управления и робототехники. Начальник Департамента научных исследований и разработок.</a:t>
            </a:r>
          </a:p>
        </p:txBody>
      </p:sp>
      <p:sp>
        <p:nvSpPr>
          <p:cNvPr id="6" name="Объект 4">
            <a:extLst>
              <a:ext uri="{FF2B5EF4-FFF2-40B4-BE49-F238E27FC236}">
                <a16:creationId xmlns:a16="http://schemas.microsoft.com/office/drawing/2014/main" id="{5398BB63-E227-4649-9BC2-D8B42D195A09}"/>
              </a:ext>
            </a:extLst>
          </p:cNvPr>
          <p:cNvSpPr txBox="1">
            <a:spLocks/>
          </p:cNvSpPr>
          <p:nvPr/>
        </p:nvSpPr>
        <p:spPr>
          <a:xfrm>
            <a:off x="4572000" y="1211942"/>
            <a:ext cx="3236400" cy="34471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i="1" dirty="0"/>
              <a:t>Коваленко Павел Павлович</a:t>
            </a:r>
          </a:p>
          <a:p>
            <a:r>
              <a:rPr lang="ru-RU" dirty="0"/>
              <a:t>доцент (квалификационная категория "ординарный доцент"), факультет систем управления и робототехники.</a:t>
            </a:r>
          </a:p>
        </p:txBody>
      </p:sp>
      <p:pic>
        <p:nvPicPr>
          <p:cNvPr id="3074" name="Picture 2" descr="Шаветов Сергей Васильевич Доцент, заместитель декана, ведущий научный  сотрудник факультета систем управления и робототехники Начальник  Департамента научных исследований и разработок Персоналия университета ИТМО">
            <a:extLst>
              <a:ext uri="{FF2B5EF4-FFF2-40B4-BE49-F238E27FC236}">
                <a16:creationId xmlns:a16="http://schemas.microsoft.com/office/drawing/2014/main" id="{D93354A4-FC62-4EA1-9A18-D0A24CEBB4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00" y="2636550"/>
            <a:ext cx="1619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Коваленко Павел Павлович Доцент факультета систем управления и  робототехники Персоналия университета ИТМО">
            <a:extLst>
              <a:ext uri="{FF2B5EF4-FFF2-40B4-BE49-F238E27FC236}">
                <a16:creationId xmlns:a16="http://schemas.microsoft.com/office/drawing/2014/main" id="{F92098C7-2321-45DD-A3CE-6AC50FBE6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750" y="2654665"/>
            <a:ext cx="1635300" cy="1886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86024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5458</TotalTime>
  <Words>1023</Words>
  <Application>Microsoft Office PowerPoint</Application>
  <PresentationFormat>Экран (16:9)</PresentationFormat>
  <Paragraphs>92</Paragraphs>
  <Slides>16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2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Применение языков программирования в робототехнике</vt:lpstr>
      <vt:lpstr>Введение</vt:lpstr>
      <vt:lpstr>Почему софт решает все?</vt:lpstr>
      <vt:lpstr>Основные положения</vt:lpstr>
      <vt:lpstr>Кто этим занимается?</vt:lpstr>
      <vt:lpstr>Python</vt:lpstr>
      <vt:lpstr>Кто этим занимается?</vt:lpstr>
      <vt:lpstr>MATLAB/Simulink</vt:lpstr>
      <vt:lpstr>Кто этим занимается?</vt:lpstr>
      <vt:lpstr>ROS</vt:lpstr>
      <vt:lpstr>Кто этим занимается?</vt:lpstr>
      <vt:lpstr>ROS</vt:lpstr>
      <vt:lpstr>Сравнительные характеристики</vt:lpstr>
      <vt:lpstr>Тренды и прогнозы</vt:lpstr>
      <vt:lpstr>Итоги</vt:lpstr>
      <vt:lpstr>ЕСЛИ ОСТАЛИСЬ ВОПРОСЫ…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test test</cp:lastModifiedBy>
  <cp:revision>116</cp:revision>
  <dcterms:created xsi:type="dcterms:W3CDTF">2014-06-27T12:30:22Z</dcterms:created>
  <dcterms:modified xsi:type="dcterms:W3CDTF">2025-05-22T17:29:41Z</dcterms:modified>
</cp:coreProperties>
</file>